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66" r:id="rId2"/>
    <p:sldId id="267" r:id="rId3"/>
    <p:sldId id="268" r:id="rId4"/>
    <p:sldId id="269" r:id="rId5"/>
    <p:sldId id="270" r:id="rId6"/>
    <p:sldId id="271" r:id="rId7"/>
    <p:sldId id="272" r:id="rId8"/>
    <p:sldId id="273" r:id="rId9"/>
    <p:sldId id="274" r:id="rId10"/>
    <p:sldId id="256" r:id="rId11"/>
    <p:sldId id="257" r:id="rId12"/>
    <p:sldId id="258" r:id="rId13"/>
    <p:sldId id="259" r:id="rId14"/>
    <p:sldId id="260" r:id="rId15"/>
    <p:sldId id="261" r:id="rId16"/>
    <p:sldId id="262" r:id="rId17"/>
    <p:sldId id="264" r:id="rId18"/>
    <p:sldId id="275" r:id="rId19"/>
    <p:sldId id="276"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83" d="100"/>
          <a:sy n="83" d="100"/>
        </p:scale>
        <p:origin x="-450" y="-7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90A4E9-87DE-475F-B256-A7A1337A1123}" type="datetimeFigureOut">
              <a:rPr lang="en-US" smtClean="0"/>
              <a:pPr/>
              <a:t>1/18/2011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FB4C1DA-23C6-4B93-8223-F4AED42673EC}"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FB4C1DA-23C6-4B93-8223-F4AED42673EC}"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FB4C1DA-23C6-4B93-8223-F4AED42673EC}"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FB4C1DA-23C6-4B93-8223-F4AED42673EC}"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FB4C1DA-23C6-4B93-8223-F4AED42673EC}"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FB4C1DA-23C6-4B93-8223-F4AED42673EC}"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FB4C1DA-23C6-4B93-8223-F4AED42673EC}"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FB4C1DA-23C6-4B93-8223-F4AED42673EC}"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FB4C1DA-23C6-4B93-8223-F4AED42673EC}"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FB4C1DA-23C6-4B93-8223-F4AED42673EC}"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FB4C1DA-23C6-4B93-8223-F4AED42673EC}"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FB4C1DA-23C6-4B93-8223-F4AED42673EC}"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FB4C1DA-23C6-4B93-8223-F4AED42673EC}" type="slidenum">
              <a:rPr lang="en-US" smtClean="0"/>
              <a:pPr/>
              <a:t>2</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FB4C1DA-23C6-4B93-8223-F4AED42673EC}" type="slidenum">
              <a:rPr lang="en-US" smtClean="0"/>
              <a:pPr/>
              <a:t>3</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FB4C1DA-23C6-4B93-8223-F4AED42673EC}" type="slidenum">
              <a:rPr lang="en-US" smtClean="0"/>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FB4C1DA-23C6-4B93-8223-F4AED42673EC}" type="slidenum">
              <a:rPr lang="en-US" smtClean="0"/>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FB4C1DA-23C6-4B93-8223-F4AED42673EC}" type="slidenum">
              <a:rPr lang="en-US" smtClean="0"/>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FB4C1DA-23C6-4B93-8223-F4AED42673EC}" type="slidenum">
              <a:rPr lang="en-US" smtClean="0"/>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FB4C1DA-23C6-4B93-8223-F4AED42673EC}"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FB4C1DA-23C6-4B93-8223-F4AED42673EC}"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F1B2C25-2CA4-452F-A368-ED6E7348C4B1}" type="datetimeFigureOut">
              <a:rPr lang="en-US" smtClean="0"/>
              <a:pPr/>
              <a:t>1/18/2011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3720F2-4B73-4584-AB15-F444F5D044BA}"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F1B2C25-2CA4-452F-A368-ED6E7348C4B1}" type="datetimeFigureOut">
              <a:rPr lang="en-US" smtClean="0"/>
              <a:pPr/>
              <a:t>1/18/2011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3720F2-4B73-4584-AB15-F444F5D044BA}"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F1B2C25-2CA4-452F-A368-ED6E7348C4B1}" type="datetimeFigureOut">
              <a:rPr lang="en-US" smtClean="0"/>
              <a:pPr/>
              <a:t>1/18/2011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3720F2-4B73-4584-AB15-F444F5D044BA}"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F1B2C25-2CA4-452F-A368-ED6E7348C4B1}" type="datetimeFigureOut">
              <a:rPr lang="en-US" smtClean="0"/>
              <a:pPr/>
              <a:t>1/18/2011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3720F2-4B73-4584-AB15-F444F5D044BA}"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F1B2C25-2CA4-452F-A368-ED6E7348C4B1}" type="datetimeFigureOut">
              <a:rPr lang="en-US" smtClean="0"/>
              <a:pPr/>
              <a:t>1/18/2011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3720F2-4B73-4584-AB15-F444F5D044BA}"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F1B2C25-2CA4-452F-A368-ED6E7348C4B1}" type="datetimeFigureOut">
              <a:rPr lang="en-US" smtClean="0"/>
              <a:pPr/>
              <a:t>1/18/2011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23720F2-4B73-4584-AB15-F444F5D044BA}"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F1B2C25-2CA4-452F-A368-ED6E7348C4B1}" type="datetimeFigureOut">
              <a:rPr lang="en-US" smtClean="0"/>
              <a:pPr/>
              <a:t>1/18/2011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23720F2-4B73-4584-AB15-F444F5D044BA}"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F1B2C25-2CA4-452F-A368-ED6E7348C4B1}" type="datetimeFigureOut">
              <a:rPr lang="en-US" smtClean="0"/>
              <a:pPr/>
              <a:t>1/18/2011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23720F2-4B73-4584-AB15-F444F5D044BA}"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F1B2C25-2CA4-452F-A368-ED6E7348C4B1}" type="datetimeFigureOut">
              <a:rPr lang="en-US" smtClean="0"/>
              <a:pPr/>
              <a:t>1/18/2011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23720F2-4B73-4584-AB15-F444F5D044BA}"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F1B2C25-2CA4-452F-A368-ED6E7348C4B1}" type="datetimeFigureOut">
              <a:rPr lang="en-US" smtClean="0"/>
              <a:pPr/>
              <a:t>1/18/2011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23720F2-4B73-4584-AB15-F444F5D044BA}"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F1B2C25-2CA4-452F-A368-ED6E7348C4B1}" type="datetimeFigureOut">
              <a:rPr lang="en-US" smtClean="0"/>
              <a:pPr/>
              <a:t>1/18/2011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23720F2-4B73-4584-AB15-F444F5D044BA}"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F1B2C25-2CA4-452F-A368-ED6E7348C4B1}" type="datetimeFigureOut">
              <a:rPr lang="en-US" smtClean="0"/>
              <a:pPr/>
              <a:t>1/18/2011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3720F2-4B73-4584-AB15-F444F5D044BA}"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RESPONDING TO HYDROGEN SULFIDE SUICIDES</a:t>
            </a:r>
            <a:endParaRPr lang="en-US" dirty="0"/>
          </a:p>
        </p:txBody>
      </p:sp>
      <p:sp>
        <p:nvSpPr>
          <p:cNvPr id="5" name="Subtitle 4"/>
          <p:cNvSpPr>
            <a:spLocks noGrp="1"/>
          </p:cNvSpPr>
          <p:nvPr>
            <p:ph type="subTitle" idx="1"/>
          </p:nvPr>
        </p:nvSpPr>
        <p:spPr/>
        <p:txBody>
          <a:bodyPr/>
          <a:lstStyle/>
          <a:p>
            <a:r>
              <a:rPr lang="en-US" dirty="0" smtClean="0"/>
              <a:t>AKA: DETERGENT SUICIDES</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Douglas County Georgia 11-30-10</a:t>
            </a:r>
            <a:endParaRPr lang="en-US" dirty="0"/>
          </a:p>
        </p:txBody>
      </p:sp>
      <p:sp>
        <p:nvSpPr>
          <p:cNvPr id="8" name="Content Placeholder 7"/>
          <p:cNvSpPr>
            <a:spLocks noGrp="1"/>
          </p:cNvSpPr>
          <p:nvPr>
            <p:ph idx="1"/>
          </p:nvPr>
        </p:nvSpPr>
        <p:spPr/>
        <p:txBody>
          <a:bodyPr/>
          <a:lstStyle/>
          <a:p>
            <a:endParaRPr lang="en-US"/>
          </a:p>
        </p:txBody>
      </p:sp>
      <p:pic>
        <p:nvPicPr>
          <p:cNvPr id="4" name="Picture 3" descr="DSC00629.JPG"/>
          <p:cNvPicPr>
            <a:picLocks noChangeAspect="1"/>
          </p:cNvPicPr>
          <p:nvPr/>
        </p:nvPicPr>
        <p:blipFill>
          <a:blip r:embed="rId3" cstate="print"/>
          <a:stretch>
            <a:fillRect/>
          </a:stretch>
        </p:blipFill>
        <p:spPr>
          <a:xfrm>
            <a:off x="457200" y="1447800"/>
            <a:ext cx="8229600" cy="472440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Vehicle Victim Was Located In</a:t>
            </a:r>
            <a:endParaRPr lang="en-US" dirty="0"/>
          </a:p>
        </p:txBody>
      </p:sp>
      <p:pic>
        <p:nvPicPr>
          <p:cNvPr id="4" name="Content Placeholder 3" descr="DSC00630.JPG"/>
          <p:cNvPicPr>
            <a:picLocks noGrp="1" noChangeAspect="1"/>
          </p:cNvPicPr>
          <p:nvPr>
            <p:ph idx="1"/>
          </p:nvPr>
        </p:nvPicPr>
        <p:blipFill>
          <a:blip r:embed="rId3" cstate="print"/>
          <a:stretch>
            <a:fillRect/>
          </a:stretch>
        </p:blipFill>
        <p:spPr>
          <a:xfrm>
            <a:off x="381000" y="1371600"/>
            <a:ext cx="8458199" cy="5105400"/>
          </a:xfr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Note The Warning Letters Left In Windows</a:t>
            </a:r>
            <a:endParaRPr lang="en-US" dirty="0"/>
          </a:p>
        </p:txBody>
      </p:sp>
      <p:pic>
        <p:nvPicPr>
          <p:cNvPr id="4" name="Content Placeholder 3" descr="DSC00631.JPG"/>
          <p:cNvPicPr>
            <a:picLocks noGrp="1" noChangeAspect="1"/>
          </p:cNvPicPr>
          <p:nvPr>
            <p:ph idx="1"/>
          </p:nvPr>
        </p:nvPicPr>
        <p:blipFill>
          <a:blip r:embed="rId3" cstate="print"/>
          <a:stretch>
            <a:fillRect/>
          </a:stretch>
        </p:blipFill>
        <p:spPr>
          <a:xfrm>
            <a:off x="457200" y="1600200"/>
            <a:ext cx="8153399" cy="4953000"/>
          </a:xfr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DSC00632.JPG"/>
          <p:cNvPicPr>
            <a:picLocks noGrp="1" noChangeAspect="1"/>
          </p:cNvPicPr>
          <p:nvPr>
            <p:ph idx="1"/>
          </p:nvPr>
        </p:nvPicPr>
        <p:blipFill>
          <a:blip r:embed="rId3" cstate="print"/>
          <a:stretch>
            <a:fillRect/>
          </a:stretch>
        </p:blipFill>
        <p:spPr>
          <a:xfrm>
            <a:off x="304800" y="381000"/>
            <a:ext cx="8534400" cy="6168231"/>
          </a:xfr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DSC00633.JPG"/>
          <p:cNvPicPr>
            <a:picLocks noGrp="1" noChangeAspect="1"/>
          </p:cNvPicPr>
          <p:nvPr>
            <p:ph idx="1"/>
          </p:nvPr>
        </p:nvPicPr>
        <p:blipFill>
          <a:blip r:embed="rId3" cstate="print"/>
          <a:stretch>
            <a:fillRect/>
          </a:stretch>
        </p:blipFill>
        <p:spPr>
          <a:xfrm>
            <a:off x="381001" y="381000"/>
            <a:ext cx="8305800" cy="6248400"/>
          </a:xfr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Hydrogen Sulfide Cocktail Mixture</a:t>
            </a:r>
            <a:endParaRPr lang="en-US" dirty="0"/>
          </a:p>
        </p:txBody>
      </p:sp>
      <p:pic>
        <p:nvPicPr>
          <p:cNvPr id="4" name="Content Placeholder 3" descr="DSC00634.JPG"/>
          <p:cNvPicPr>
            <a:picLocks noGrp="1" noChangeAspect="1"/>
          </p:cNvPicPr>
          <p:nvPr>
            <p:ph idx="1"/>
          </p:nvPr>
        </p:nvPicPr>
        <p:blipFill>
          <a:blip r:embed="rId3" cstate="print"/>
          <a:stretch>
            <a:fillRect/>
          </a:stretch>
        </p:blipFill>
        <p:spPr>
          <a:xfrm>
            <a:off x="381000" y="1295400"/>
            <a:ext cx="8381999" cy="5257800"/>
          </a:xfr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Chemicals Used</a:t>
            </a:r>
            <a:endParaRPr lang="en-US" dirty="0"/>
          </a:p>
        </p:txBody>
      </p:sp>
      <p:pic>
        <p:nvPicPr>
          <p:cNvPr id="4" name="Content Placeholder 3" descr="DSC00635.JPG"/>
          <p:cNvPicPr>
            <a:picLocks noGrp="1" noChangeAspect="1"/>
          </p:cNvPicPr>
          <p:nvPr>
            <p:ph idx="1"/>
          </p:nvPr>
        </p:nvPicPr>
        <p:blipFill>
          <a:blip r:embed="rId3" cstate="print"/>
          <a:stretch>
            <a:fillRect/>
          </a:stretch>
        </p:blipFill>
        <p:spPr>
          <a:xfrm>
            <a:off x="228600" y="1295400"/>
            <a:ext cx="8458199" cy="5257800"/>
          </a:xfr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Stabilizing Using Inert Material</a:t>
            </a:r>
            <a:endParaRPr lang="en-US" dirty="0"/>
          </a:p>
        </p:txBody>
      </p:sp>
      <p:pic>
        <p:nvPicPr>
          <p:cNvPr id="4" name="Content Placeholder 3" descr="DSC00637.JPG"/>
          <p:cNvPicPr>
            <a:picLocks noGrp="1" noChangeAspect="1"/>
          </p:cNvPicPr>
          <p:nvPr>
            <p:ph idx="1"/>
          </p:nvPr>
        </p:nvPicPr>
        <p:blipFill>
          <a:blip r:embed="rId3" cstate="print"/>
          <a:stretch>
            <a:fillRect/>
          </a:stretch>
        </p:blipFill>
        <p:spPr>
          <a:xfrm>
            <a:off x="381000" y="1600200"/>
            <a:ext cx="8458199" cy="4953000"/>
          </a:xfr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To Approach The Incident</a:t>
            </a:r>
            <a:endParaRPr lang="en-US" dirty="0"/>
          </a:p>
        </p:txBody>
      </p:sp>
      <p:sp>
        <p:nvSpPr>
          <p:cNvPr id="3" name="Content Placeholder 2"/>
          <p:cNvSpPr>
            <a:spLocks noGrp="1"/>
          </p:cNvSpPr>
          <p:nvPr>
            <p:ph idx="1"/>
          </p:nvPr>
        </p:nvSpPr>
        <p:spPr/>
        <p:txBody>
          <a:bodyPr>
            <a:normAutofit lnSpcReduction="10000"/>
          </a:bodyPr>
          <a:lstStyle/>
          <a:p>
            <a:r>
              <a:rPr lang="en-US" dirty="0" smtClean="0"/>
              <a:t>Survey the scene.</a:t>
            </a:r>
          </a:p>
          <a:p>
            <a:r>
              <a:rPr lang="en-US" dirty="0" smtClean="0"/>
              <a:t>Establish a “hot” zone.</a:t>
            </a:r>
          </a:p>
          <a:p>
            <a:r>
              <a:rPr lang="en-US" dirty="0" smtClean="0"/>
              <a:t>Do not rely on your sense of smell in a H2S incident because your ability to smell may be lost within 3 – 5 minutes of exposure.</a:t>
            </a:r>
          </a:p>
          <a:p>
            <a:r>
              <a:rPr lang="en-US" dirty="0" smtClean="0"/>
              <a:t>Determine if you have proper PPE (SCBA).  If not, call for </a:t>
            </a:r>
            <a:r>
              <a:rPr lang="en-US" dirty="0" err="1" smtClean="0"/>
              <a:t>Haz</a:t>
            </a:r>
            <a:r>
              <a:rPr lang="en-US" dirty="0" smtClean="0"/>
              <a:t> Mat team.</a:t>
            </a:r>
          </a:p>
          <a:p>
            <a:r>
              <a:rPr lang="en-US" dirty="0" smtClean="0"/>
              <a:t>If so, put on your PPE, safely remove victim to fresh air.</a:t>
            </a:r>
          </a:p>
          <a:p>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Exposure Treatment</a:t>
            </a:r>
            <a:endParaRPr lang="en-US" dirty="0"/>
          </a:p>
        </p:txBody>
      </p:sp>
      <p:sp>
        <p:nvSpPr>
          <p:cNvPr id="3" name="Content Placeholder 2"/>
          <p:cNvSpPr>
            <a:spLocks noGrp="1"/>
          </p:cNvSpPr>
          <p:nvPr>
            <p:ph idx="1"/>
          </p:nvPr>
        </p:nvSpPr>
        <p:spPr>
          <a:xfrm>
            <a:off x="457200" y="1600200"/>
            <a:ext cx="8229600" cy="4800600"/>
          </a:xfrm>
        </p:spPr>
        <p:txBody>
          <a:bodyPr>
            <a:normAutofit fontScale="92500" lnSpcReduction="20000"/>
          </a:bodyPr>
          <a:lstStyle/>
          <a:p>
            <a:pPr marL="514350" indent="-514350"/>
            <a:r>
              <a:rPr lang="en-US" dirty="0" smtClean="0"/>
              <a:t>Remove victim from “hot” zone and up wind from incident.  If rescuer has been exposed you are considered contaminated remove any clothing contaminated by liquid H2S.  Do not walk out of the “warm” zone until directed.  You must be decontaminated. </a:t>
            </a:r>
          </a:p>
          <a:p>
            <a:pPr marL="514350" indent="-514350"/>
            <a:r>
              <a:rPr lang="en-US" dirty="0" smtClean="0"/>
              <a:t> After removing the victim to fresh air asses vitals .</a:t>
            </a:r>
            <a:endParaRPr lang="en-US" dirty="0"/>
          </a:p>
          <a:p>
            <a:pPr marL="514350" indent="-514350"/>
            <a:r>
              <a:rPr lang="en-US" dirty="0" smtClean="0"/>
              <a:t>Begin CPR if indicated.</a:t>
            </a:r>
          </a:p>
          <a:p>
            <a:pPr marL="514350" indent="-514350"/>
            <a:r>
              <a:rPr lang="en-US" dirty="0" smtClean="0"/>
              <a:t>Have victim transported to hospital for further evaluation and treatment.</a:t>
            </a:r>
          </a:p>
          <a:p>
            <a:pPr marL="514350" indent="-514350"/>
            <a:endParaRPr lang="en-US" dirty="0" smtClean="0"/>
          </a:p>
          <a:p>
            <a:pPr marL="514350" indent="-514350"/>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Typical </a:t>
            </a:r>
            <a:r>
              <a:rPr lang="en-US" dirty="0" smtClean="0"/>
              <a:t>Scenario</a:t>
            </a:r>
            <a:endParaRPr lang="en-US" dirty="0"/>
          </a:p>
        </p:txBody>
      </p:sp>
      <p:pic>
        <p:nvPicPr>
          <p:cNvPr id="1026" name="Picture 2"/>
          <p:cNvPicPr>
            <a:picLocks noGrp="1" noChangeAspect="1" noChangeArrowheads="1"/>
          </p:cNvPicPr>
          <p:nvPr>
            <p:ph idx="1"/>
          </p:nvPr>
        </p:nvPicPr>
        <p:blipFill>
          <a:blip r:embed="rId3" cstate="print"/>
          <a:srcRect/>
          <a:stretch>
            <a:fillRect/>
          </a:stretch>
        </p:blipFill>
        <p:spPr bwMode="auto">
          <a:xfrm>
            <a:off x="228600" y="2057400"/>
            <a:ext cx="8610600" cy="4038600"/>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Hydrogen Sulfide?</a:t>
            </a:r>
            <a:endParaRPr lang="en-US" dirty="0"/>
          </a:p>
        </p:txBody>
      </p:sp>
      <p:sp>
        <p:nvSpPr>
          <p:cNvPr id="3" name="Content Placeholder 2"/>
          <p:cNvSpPr>
            <a:spLocks noGrp="1"/>
          </p:cNvSpPr>
          <p:nvPr>
            <p:ph idx="1"/>
          </p:nvPr>
        </p:nvSpPr>
        <p:spPr/>
        <p:txBody>
          <a:bodyPr/>
          <a:lstStyle/>
          <a:p>
            <a:r>
              <a:rPr lang="en-US" dirty="0" smtClean="0"/>
              <a:t>Is considered a poison that effects several systems of the body, especially the nervous system.</a:t>
            </a:r>
          </a:p>
          <a:p>
            <a:r>
              <a:rPr lang="en-US" dirty="0" smtClean="0"/>
              <a:t>Is similar to cyanide.</a:t>
            </a:r>
          </a:p>
          <a:p>
            <a:r>
              <a:rPr lang="en-US" dirty="0" smtClean="0"/>
              <a:t>Is colorless, flammable, extremely hazardous gas.</a:t>
            </a:r>
          </a:p>
          <a:p>
            <a:r>
              <a:rPr lang="en-US" dirty="0" smtClean="0"/>
              <a:t>Smells like rotten eggs.</a:t>
            </a:r>
          </a:p>
          <a:p>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Typical Ingredients</a:t>
            </a:r>
            <a:endParaRPr lang="en-US" dirty="0"/>
          </a:p>
        </p:txBody>
      </p:sp>
      <p:sp>
        <p:nvSpPr>
          <p:cNvPr id="5" name="Content Placeholder 4"/>
          <p:cNvSpPr>
            <a:spLocks noGrp="1"/>
          </p:cNvSpPr>
          <p:nvPr>
            <p:ph idx="1"/>
          </p:nvPr>
        </p:nvSpPr>
        <p:spPr/>
        <p:txBody>
          <a:bodyPr/>
          <a:lstStyle/>
          <a:p>
            <a:r>
              <a:rPr lang="en-US" dirty="0" smtClean="0"/>
              <a:t>Acid sources consist of toilet bowl cleaners, shower cleaners, tile cleaners &amp; ready to use disinfectants.</a:t>
            </a:r>
          </a:p>
          <a:p>
            <a:r>
              <a:rPr lang="en-US" dirty="0" smtClean="0"/>
              <a:t>Sulfide sources consist of pesticides, dandruff shampoos, garden fungicides &amp; spackling paste.</a:t>
            </a:r>
          </a:p>
          <a:p>
            <a:r>
              <a:rPr lang="en-US" dirty="0" smtClean="0"/>
              <a:t>The Japanese version uses bath sulfur which is similar to bath salts.</a:t>
            </a: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382000" cy="5592763"/>
          </a:xfrm>
        </p:spPr>
        <p:txBody>
          <a:bodyPr/>
          <a:lstStyle/>
          <a:p>
            <a:pPr>
              <a:buNone/>
            </a:pPr>
            <a:r>
              <a:rPr lang="en-US" dirty="0" smtClean="0"/>
              <a:t>    Hydrogen Sulfide suicide or detergent suicide was first reported in the United States in Pasadena, CA in 2008.  It has since moved east with cases reported in Utah, Idaho, Carolinas, Texas, Georgia and as far north as Connecticut. Detergent suicides first started in Japan and  has rapidly spread in popularity by means of the internet. </a:t>
            </a:r>
          </a:p>
          <a:p>
            <a:pPr>
              <a:buNone/>
            </a:pPr>
            <a:r>
              <a:rPr lang="en-US" dirty="0"/>
              <a:t> </a:t>
            </a:r>
            <a:r>
              <a:rPr lang="en-US" dirty="0" smtClean="0"/>
              <a:t>    </a:t>
            </a:r>
          </a:p>
          <a:p>
            <a:pPr>
              <a:buNone/>
            </a:pP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609600"/>
            <a:ext cx="8229600" cy="5562600"/>
          </a:xfrm>
        </p:spPr>
        <p:txBody>
          <a:bodyPr/>
          <a:lstStyle/>
          <a:p>
            <a:pPr>
              <a:buNone/>
            </a:pPr>
            <a:r>
              <a:rPr lang="en-US" dirty="0" smtClean="0"/>
              <a:t>    Suicide is the eleventh most common cause of death.  This type of suicides claims mostly young adults.  Almost four times as many males die from suicide than females. Approximately 13 % of men and 40 % of women who commit suicide choose poison such as hydrogen sulfide as their method. </a:t>
            </a:r>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dirty="0" smtClean="0"/>
              <a:t>Primary Route of Exposure</a:t>
            </a:r>
            <a:br>
              <a:rPr lang="en-US" dirty="0" smtClean="0"/>
            </a:br>
            <a:endParaRPr lang="en-US" dirty="0"/>
          </a:p>
        </p:txBody>
      </p:sp>
      <p:sp>
        <p:nvSpPr>
          <p:cNvPr id="3" name="Content Placeholder 2"/>
          <p:cNvSpPr>
            <a:spLocks noGrp="1"/>
          </p:cNvSpPr>
          <p:nvPr>
            <p:ph idx="1"/>
          </p:nvPr>
        </p:nvSpPr>
        <p:spPr/>
        <p:txBody>
          <a:bodyPr/>
          <a:lstStyle/>
          <a:p>
            <a:r>
              <a:rPr lang="en-US" dirty="0" smtClean="0"/>
              <a:t>Inhalation in a gaseous state however, contact with the liquid can cause frost bite.</a:t>
            </a:r>
          </a:p>
          <a:p>
            <a:r>
              <a:rPr lang="en-US" dirty="0" smtClean="0"/>
              <a:t>Has an auto-ignition point of 500 degrees Fahrenheit (cigarettes burn at 1400 degrees)</a:t>
            </a:r>
          </a:p>
          <a:p>
            <a:r>
              <a:rPr lang="en-US" dirty="0" smtClean="0"/>
              <a:t>Burns with a blue flames and can cause chemical pneumonia within hours.</a:t>
            </a:r>
          </a:p>
          <a:p>
            <a:endParaRPr lang="en-US" dirty="0" smtClean="0"/>
          </a:p>
          <a:p>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Exposure</a:t>
            </a:r>
            <a:endParaRPr lang="en-US" dirty="0"/>
          </a:p>
        </p:txBody>
      </p:sp>
      <p:sp>
        <p:nvSpPr>
          <p:cNvPr id="3" name="Content Placeholder 2"/>
          <p:cNvSpPr>
            <a:spLocks noGrp="1"/>
          </p:cNvSpPr>
          <p:nvPr>
            <p:ph idx="1"/>
          </p:nvPr>
        </p:nvSpPr>
        <p:spPr>
          <a:xfrm>
            <a:off x="457200" y="1371600"/>
            <a:ext cx="8229600" cy="4754563"/>
          </a:xfrm>
        </p:spPr>
        <p:txBody>
          <a:bodyPr>
            <a:normAutofit/>
          </a:bodyPr>
          <a:lstStyle/>
          <a:p>
            <a:r>
              <a:rPr lang="en-US" dirty="0" smtClean="0"/>
              <a:t>Low concentrations ( 0 – 10 </a:t>
            </a:r>
            <a:r>
              <a:rPr lang="en-US" dirty="0" err="1" smtClean="0"/>
              <a:t>ppm</a:t>
            </a:r>
            <a:r>
              <a:rPr lang="en-US" dirty="0" smtClean="0"/>
              <a:t>) cause eye irritation, sore throat, cough, nausea, shortness of breath and fluid in the lungs.</a:t>
            </a:r>
          </a:p>
          <a:p>
            <a:r>
              <a:rPr lang="en-US" dirty="0" smtClean="0"/>
              <a:t>Moderate concentrations (10 – 50 </a:t>
            </a:r>
            <a:r>
              <a:rPr lang="en-US" dirty="0" err="1" smtClean="0"/>
              <a:t>ppm</a:t>
            </a:r>
            <a:r>
              <a:rPr lang="en-US" dirty="0" smtClean="0"/>
              <a:t>) cause fatigue, loss of appetite, vomiting, staggering, headaches.</a:t>
            </a:r>
          </a:p>
          <a:p>
            <a:r>
              <a:rPr lang="en-US" dirty="0" smtClean="0"/>
              <a:t>High concentrations (50 – 200 </a:t>
            </a:r>
            <a:r>
              <a:rPr lang="en-US" dirty="0" err="1" smtClean="0"/>
              <a:t>ppm</a:t>
            </a:r>
            <a:r>
              <a:rPr lang="en-US" dirty="0" smtClean="0"/>
              <a:t>) cause convulsions, seizures, amnesia, coma and death.</a:t>
            </a:r>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685800"/>
            <a:ext cx="8229600" cy="5105400"/>
          </a:xfrm>
        </p:spPr>
        <p:txBody>
          <a:bodyPr/>
          <a:lstStyle/>
          <a:p>
            <a:pPr>
              <a:buNone/>
            </a:pPr>
            <a:r>
              <a:rPr lang="en-US" dirty="0" smtClean="0"/>
              <a:t>     Labored breathing occurs shortly after the gas in inhaled and respiratory paralysis soon follows. Death will occur by asphyxiation unless the victim is removed immediately to fresh air and resuscitated.  </a:t>
            </a:r>
            <a:endParaRPr lang="en-US"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70</TotalTime>
  <Words>566</Words>
  <Application>Microsoft Office PowerPoint</Application>
  <PresentationFormat>On-screen Show (4:3)</PresentationFormat>
  <Paragraphs>60</Paragraphs>
  <Slides>19</Slides>
  <Notes>19</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Office Theme</vt:lpstr>
      <vt:lpstr>RESPONDING TO HYDROGEN SULFIDE SUICIDES</vt:lpstr>
      <vt:lpstr>Typical Scenario</vt:lpstr>
      <vt:lpstr>What is Hydrogen Sulfide?</vt:lpstr>
      <vt:lpstr>Typical Ingredients</vt:lpstr>
      <vt:lpstr>Slide 5</vt:lpstr>
      <vt:lpstr>Slide 6</vt:lpstr>
      <vt:lpstr> Primary Route of Exposure </vt:lpstr>
      <vt:lpstr>Exposure</vt:lpstr>
      <vt:lpstr>Slide 9</vt:lpstr>
      <vt:lpstr>Douglas County Georgia 11-30-10</vt:lpstr>
      <vt:lpstr>Vehicle Victim Was Located In</vt:lpstr>
      <vt:lpstr>Note The Warning Letters Left In Windows</vt:lpstr>
      <vt:lpstr>Slide 13</vt:lpstr>
      <vt:lpstr>Slide 14</vt:lpstr>
      <vt:lpstr>Hydrogen Sulfide Cocktail Mixture</vt:lpstr>
      <vt:lpstr>Chemicals Used</vt:lpstr>
      <vt:lpstr>Stabilizing Using Inert Material</vt:lpstr>
      <vt:lpstr>How To Approach The Incident</vt:lpstr>
      <vt:lpstr>Exposure Treatment</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RESPONDING TO HYDROGEN SULFIDE SUICIDES</dc:title>
  <dc:creator>Kim Blackstone</dc:creator>
  <cp:lastModifiedBy>Lonnie</cp:lastModifiedBy>
  <cp:revision>8</cp:revision>
  <dcterms:created xsi:type="dcterms:W3CDTF">2011-01-18T01:06:47Z</dcterms:created>
  <dcterms:modified xsi:type="dcterms:W3CDTF">2011-01-18T13:47:43Z</dcterms:modified>
</cp:coreProperties>
</file>